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87D86-F40A-4A06-89F3-BFF528AEC202}" type="datetimeFigureOut">
              <a:rPr lang="en-GB"/>
              <a:pPr>
                <a:defRPr/>
              </a:pPr>
              <a:t>29/04/2022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FADBE-F7F0-4FC4-A1AC-4DA9CF984F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2331-AC20-4F4A-85DD-16AA1077FD24}" type="datetimeFigureOut">
              <a:rPr lang="en-GB"/>
              <a:pPr>
                <a:defRPr/>
              </a:pPr>
              <a:t>29/04/2022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E62B-C135-495F-B3DC-38C6DD59548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97CC-526C-4C65-8FA7-E98DEBADF962}" type="datetimeFigureOut">
              <a:rPr lang="en-GB"/>
              <a:pPr>
                <a:defRPr/>
              </a:pPr>
              <a:t>29/04/2022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FCF2F-5B87-490E-9056-FB7F74B6B0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E523-4912-42D9-9578-B09E2199E7AE}" type="datetimeFigureOut">
              <a:rPr lang="en-GB"/>
              <a:pPr>
                <a:defRPr/>
              </a:pPr>
              <a:t>29/04/2022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51D37-1CFE-4141-A12A-F8985D9CFC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0ECA0-A8EE-4DC2-9D09-C530E4B39ECB}" type="datetimeFigureOut">
              <a:rPr lang="en-GB"/>
              <a:pPr>
                <a:defRPr/>
              </a:pPr>
              <a:t>29/04/2022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F3B68-AE93-4900-B77D-AA901E1C15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9BBEB-F343-4BA1-81CF-4F30C9C0CD45}" type="datetimeFigureOut">
              <a:rPr lang="en-GB"/>
              <a:pPr>
                <a:defRPr/>
              </a:pPr>
              <a:t>29/04/2022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50794-B65A-44A9-8882-A9E83762625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D6398-16DC-4F53-AD5E-9C5B4A8F2951}" type="datetimeFigureOut">
              <a:rPr lang="en-GB"/>
              <a:pPr>
                <a:defRPr/>
              </a:pPr>
              <a:t>29/04/2022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11B04-BD47-4413-B16E-161F392D857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82497-D610-4DB6-A82D-E06ADF1D2B8C}" type="datetimeFigureOut">
              <a:rPr lang="en-GB"/>
              <a:pPr>
                <a:defRPr/>
              </a:pPr>
              <a:t>29/04/2022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C61A3-2972-465D-870F-B31D72DA18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B98D2-E178-45EB-9E2C-875A09C60851}" type="datetimeFigureOut">
              <a:rPr lang="en-GB"/>
              <a:pPr>
                <a:defRPr/>
              </a:pPr>
              <a:t>29/04/2022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3A7D7-455B-4B54-8869-5D23B91453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860F4-8150-439B-B4A4-64D8A1A5F9FE}" type="datetimeFigureOut">
              <a:rPr lang="en-GB"/>
              <a:pPr>
                <a:defRPr/>
              </a:pPr>
              <a:t>29/04/2022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1A9F4-D346-49A1-A302-5845D3A9BB1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6D64-80D2-4C2B-A1D0-87E98B677937}" type="datetimeFigureOut">
              <a:rPr lang="en-GB"/>
              <a:pPr>
                <a:defRPr/>
              </a:pPr>
              <a:t>29/04/2022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DA831-CB18-437E-B281-BE1DCA7940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8C3056-FFEE-4630-A998-93EDAAA11A9D}" type="datetimeFigureOut">
              <a:rPr lang="en-GB"/>
              <a:pPr>
                <a:defRPr/>
              </a:pPr>
              <a:t>29/04/2022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CF2CB6-2ED0-4774-9BB5-7F3610E1EE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erborough-diocese.org.uk/aboutus/safeguarding/what-to-do-if.php" TargetMode="External"/><Relationship Id="rId2" Type="http://schemas.openxmlformats.org/officeDocument/2006/relationships/hyperlink" Target="mailto:safeguarding@Peterborough-diocese.org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4205" y="800894"/>
            <a:ext cx="7848600" cy="3603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1"/>
                </a:solidFill>
              </a:rPr>
              <a:t>A Safeguarding concern is </a:t>
            </a:r>
            <a:r>
              <a:rPr lang="en-GB" sz="1400" b="1" dirty="0" smtClean="0">
                <a:solidFill>
                  <a:schemeClr val="tx1"/>
                </a:solidFill>
              </a:rPr>
              <a:t>reported </a:t>
            </a:r>
            <a:r>
              <a:rPr lang="en-GB" sz="1400" b="1" dirty="0">
                <a:solidFill>
                  <a:schemeClr val="tx1"/>
                </a:solidFill>
              </a:rPr>
              <a:t>or </a:t>
            </a:r>
            <a:r>
              <a:rPr lang="en-GB" sz="1400" b="1" dirty="0" smtClean="0">
                <a:solidFill>
                  <a:schemeClr val="tx1"/>
                </a:solidFill>
              </a:rPr>
              <a:t>identified </a:t>
            </a:r>
            <a:r>
              <a:rPr lang="en-GB" sz="1400" b="1" dirty="0">
                <a:solidFill>
                  <a:schemeClr val="tx1"/>
                </a:solidFill>
              </a:rPr>
              <a:t>by someone within the parish or anonymously</a:t>
            </a:r>
          </a:p>
        </p:txBody>
      </p:sp>
      <p:sp>
        <p:nvSpPr>
          <p:cNvPr id="5" name="Rectangle 4"/>
          <p:cNvSpPr/>
          <p:nvPr/>
        </p:nvSpPr>
        <p:spPr>
          <a:xfrm>
            <a:off x="2987824" y="1466453"/>
            <a:ext cx="3456682" cy="2889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1"/>
                </a:solidFill>
              </a:rPr>
              <a:t>Is the Child/Adult at </a:t>
            </a:r>
            <a:r>
              <a:rPr lang="en-GB" sz="1400" b="1" u="sng" dirty="0">
                <a:solidFill>
                  <a:schemeClr val="tx1"/>
                </a:solidFill>
              </a:rPr>
              <a:t>Immediate</a:t>
            </a:r>
            <a:r>
              <a:rPr lang="en-GB" sz="1400" b="1" dirty="0">
                <a:solidFill>
                  <a:schemeClr val="tx1"/>
                </a:solidFill>
              </a:rPr>
              <a:t> Risk?</a:t>
            </a:r>
          </a:p>
        </p:txBody>
      </p:sp>
      <p:sp>
        <p:nvSpPr>
          <p:cNvPr id="6" name="Rectangle 5"/>
          <p:cNvSpPr/>
          <p:nvPr/>
        </p:nvSpPr>
        <p:spPr>
          <a:xfrm>
            <a:off x="1342311" y="1475395"/>
            <a:ext cx="936625" cy="288925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7" name="Rectangle 6"/>
          <p:cNvSpPr/>
          <p:nvPr/>
        </p:nvSpPr>
        <p:spPr>
          <a:xfrm>
            <a:off x="7376887" y="1476176"/>
            <a:ext cx="936625" cy="2889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8" name="Rectangle 7"/>
          <p:cNvSpPr/>
          <p:nvPr/>
        </p:nvSpPr>
        <p:spPr>
          <a:xfrm>
            <a:off x="250825" y="2349500"/>
            <a:ext cx="3384550" cy="20875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250825" y="2349500"/>
            <a:ext cx="338455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1400" b="1" dirty="0">
                <a:latin typeface="Calibri" pitchFamily="34" charset="0"/>
              </a:rPr>
              <a:t>If the person is at immediate risk of physical harm or needs medical attention, dial 999 to contact the Ambulance Service and/or the Police, and follow the advice given.</a:t>
            </a:r>
          </a:p>
          <a:p>
            <a:endParaRPr lang="en-GB" sz="1400" b="1" dirty="0">
              <a:latin typeface="Calibri" pitchFamily="34" charset="0"/>
            </a:endParaRPr>
          </a:p>
          <a:p>
            <a:pPr algn="just"/>
            <a:r>
              <a:rPr lang="en-GB" sz="1400" b="1" dirty="0">
                <a:latin typeface="Calibri" pitchFamily="34" charset="0"/>
              </a:rPr>
              <a:t>As soon as possible (but within 24hrs) follow the reporting and recording process in green on the right. </a:t>
            </a:r>
          </a:p>
          <a:p>
            <a:r>
              <a:rPr lang="en-GB" sz="1400" b="1" dirty="0">
                <a:latin typeface="Calibri" pitchFamily="34" charset="0"/>
              </a:rPr>
              <a:t> </a:t>
            </a:r>
          </a:p>
          <a:p>
            <a:endParaRPr lang="en-GB" sz="1400" b="1" dirty="0">
              <a:latin typeface="Calibri" pitchFamily="34" charset="0"/>
            </a:endParaRPr>
          </a:p>
          <a:p>
            <a:endParaRPr lang="en-GB" sz="1400" b="1" dirty="0">
              <a:latin typeface="Calibri" pitchFamily="34" charset="0"/>
            </a:endParaRPr>
          </a:p>
          <a:p>
            <a:endParaRPr lang="en-GB" sz="1400" b="1" dirty="0">
              <a:latin typeface="Calibri" pitchFamily="34" charset="0"/>
            </a:endParaRPr>
          </a:p>
        </p:txBody>
      </p:sp>
      <p:sp>
        <p:nvSpPr>
          <p:cNvPr id="2056" name="TextBox 11"/>
          <p:cNvSpPr txBox="1">
            <a:spLocks noChangeArrowheads="1"/>
          </p:cNvSpPr>
          <p:nvPr/>
        </p:nvSpPr>
        <p:spPr bwMode="auto">
          <a:xfrm>
            <a:off x="611188" y="188913"/>
            <a:ext cx="82812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Calibri" pitchFamily="34" charset="0"/>
              </a:rPr>
              <a:t>                     Safeguarding </a:t>
            </a:r>
            <a:r>
              <a:rPr lang="en-GB" b="1" dirty="0">
                <a:latin typeface="Calibri" pitchFamily="34" charset="0"/>
              </a:rPr>
              <a:t>Flowchart: What to </a:t>
            </a:r>
            <a:r>
              <a:rPr lang="en-GB" b="1" dirty="0" smtClean="0">
                <a:latin typeface="Calibri" pitchFamily="34" charset="0"/>
              </a:rPr>
              <a:t>do if you have a safeguarding concern</a:t>
            </a:r>
            <a:endParaRPr lang="en-GB" b="1" dirty="0">
              <a:latin typeface="Calibri" pitchFamily="34" charset="0"/>
            </a:endParaRPr>
          </a:p>
          <a:p>
            <a:pPr algn="ctr"/>
            <a:endParaRPr lang="en-GB" sz="1000" b="1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28985" y="2289519"/>
            <a:ext cx="2772147" cy="11778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</a:rPr>
              <a:t>Concern about a </a:t>
            </a:r>
            <a:r>
              <a:rPr lang="en-GB" sz="1200" b="1" dirty="0" smtClean="0">
                <a:solidFill>
                  <a:schemeClr val="tx1"/>
                </a:solidFill>
              </a:rPr>
              <a:t> member                             </a:t>
            </a:r>
            <a:r>
              <a:rPr lang="en-GB" sz="1200" b="1" dirty="0">
                <a:solidFill>
                  <a:schemeClr val="tx1"/>
                </a:solidFill>
              </a:rPr>
              <a:t>of the </a:t>
            </a:r>
            <a:r>
              <a:rPr lang="en-GB" sz="1200" b="1" dirty="0" smtClean="0">
                <a:solidFill>
                  <a:schemeClr val="tx1"/>
                </a:solidFill>
              </a:rPr>
              <a:t>clergy or church  officer (anyone appointed to office, post or role, whether they are ordained or lay, paid or unpaid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tx1"/>
                </a:solidFill>
              </a:rPr>
              <a:t>(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04025" y="2346689"/>
            <a:ext cx="2160588" cy="45317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</a:rPr>
              <a:t>Concern about a  </a:t>
            </a:r>
            <a:r>
              <a:rPr lang="en-GB" sz="1200" b="1" dirty="0" smtClean="0">
                <a:solidFill>
                  <a:schemeClr val="tx1"/>
                </a:solidFill>
              </a:rPr>
              <a:t>member                 of the congregation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66841" y="3719330"/>
            <a:ext cx="2772147" cy="16955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tx1"/>
                </a:solidFill>
              </a:rPr>
              <a:t>Contact the Diocesan </a:t>
            </a:r>
            <a:r>
              <a:rPr lang="en-GB" sz="1200" b="1" dirty="0">
                <a:solidFill>
                  <a:schemeClr val="tx1"/>
                </a:solidFill>
              </a:rPr>
              <a:t>Safeguarding </a:t>
            </a:r>
            <a:r>
              <a:rPr lang="en-GB" sz="1200" b="1" dirty="0" smtClean="0">
                <a:solidFill>
                  <a:schemeClr val="tx1"/>
                </a:solidFill>
              </a:rPr>
              <a:t>Adviser (DSA) team: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tx1"/>
                </a:solidFill>
              </a:rPr>
              <a:t>Tel</a:t>
            </a:r>
            <a:r>
              <a:rPr lang="en-GB" sz="1200" b="1" dirty="0">
                <a:solidFill>
                  <a:schemeClr val="tx1"/>
                </a:solidFill>
              </a:rPr>
              <a:t>: </a:t>
            </a:r>
            <a:r>
              <a:rPr lang="en-GB" sz="1200" b="1" dirty="0" smtClean="0">
                <a:solidFill>
                  <a:schemeClr val="tx1"/>
                </a:solidFill>
              </a:rPr>
              <a:t>01733 887039 / 040 / 041 </a:t>
            </a:r>
            <a:r>
              <a:rPr lang="en-GB" sz="1200" b="1" u="sng" dirty="0" err="1" smtClean="0">
                <a:solidFill>
                  <a:schemeClr val="tx1"/>
                </a:solidFill>
                <a:hlinkClick r:id="rId2"/>
              </a:rPr>
              <a:t>safeguarding@Peterborough-diocese.org.uk</a:t>
            </a:r>
            <a:endParaRPr lang="en-GB" sz="1200" b="1" u="sng" dirty="0" smtClean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tx1"/>
                </a:solidFill>
              </a:rPr>
              <a:t>They will </a:t>
            </a:r>
            <a:r>
              <a:rPr lang="en-GB" sz="1200" b="1" dirty="0">
                <a:solidFill>
                  <a:schemeClr val="tx1"/>
                </a:solidFill>
              </a:rPr>
              <a:t>be able to advise on the next </a:t>
            </a:r>
            <a:r>
              <a:rPr lang="en-GB" sz="1200" b="1" dirty="0" smtClean="0">
                <a:solidFill>
                  <a:schemeClr val="tx1"/>
                </a:solidFill>
              </a:rPr>
              <a:t>steps to take.  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04025" y="3076430"/>
            <a:ext cx="2232025" cy="95210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</a:rPr>
              <a:t>Inform the Parish </a:t>
            </a:r>
            <a:r>
              <a:rPr lang="en-GB" sz="1200" b="1" dirty="0" smtClean="0">
                <a:solidFill>
                  <a:schemeClr val="tx1"/>
                </a:solidFill>
              </a:rPr>
              <a:t>Clergy </a:t>
            </a:r>
            <a:r>
              <a:rPr lang="en-GB" sz="1200" b="1" dirty="0">
                <a:solidFill>
                  <a:schemeClr val="tx1"/>
                </a:solidFill>
              </a:rPr>
              <a:t>and the </a:t>
            </a:r>
            <a:r>
              <a:rPr lang="en-GB" sz="1200" b="1" dirty="0" smtClean="0">
                <a:solidFill>
                  <a:schemeClr val="tx1"/>
                </a:solidFill>
              </a:rPr>
              <a:t>Parish / Benefice Safeguarding Officer. </a:t>
            </a:r>
            <a:r>
              <a:rPr lang="en-GB" sz="1200" b="1" i="1" dirty="0">
                <a:solidFill>
                  <a:schemeClr val="tx1"/>
                </a:solidFill>
              </a:rPr>
              <a:t>If they are subject of the concern inform </a:t>
            </a:r>
            <a:r>
              <a:rPr lang="en-GB" sz="1200" b="1" i="1" dirty="0" smtClean="0">
                <a:solidFill>
                  <a:schemeClr val="tx1"/>
                </a:solidFill>
              </a:rPr>
              <a:t>the DSA </a:t>
            </a:r>
            <a:r>
              <a:rPr lang="en-GB" sz="1200" b="1" i="1" dirty="0">
                <a:solidFill>
                  <a:schemeClr val="tx1"/>
                </a:solidFill>
              </a:rPr>
              <a:t>directly</a:t>
            </a:r>
            <a:r>
              <a:rPr lang="en-GB" sz="1200" b="1" i="1" dirty="0" smtClean="0">
                <a:solidFill>
                  <a:schemeClr val="tx1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tx1"/>
                </a:solidFill>
              </a:rPr>
              <a:t>They will: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17303" y="4343031"/>
            <a:ext cx="2197100" cy="10162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tx1"/>
                </a:solidFill>
              </a:rPr>
              <a:t>Formally </a:t>
            </a:r>
            <a:r>
              <a:rPr lang="en-GB" sz="1200" b="1" dirty="0">
                <a:solidFill>
                  <a:schemeClr val="tx1"/>
                </a:solidFill>
              </a:rPr>
              <a:t>report to the Diocesan Safeguarding </a:t>
            </a:r>
            <a:r>
              <a:rPr lang="en-GB" sz="1200" b="1" dirty="0" smtClean="0">
                <a:solidFill>
                  <a:schemeClr val="tx1"/>
                </a:solidFill>
              </a:rPr>
              <a:t>Adviser (DSA team 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tx1"/>
                </a:solidFill>
              </a:rPr>
              <a:t>Tel: 01733 887039 / 040 / 041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66841" y="5677512"/>
            <a:ext cx="5077198" cy="93662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tx1"/>
                </a:solidFill>
              </a:rPr>
              <a:t>REMEMBER: Record </a:t>
            </a:r>
            <a:r>
              <a:rPr lang="en-GB" sz="1200" b="1" dirty="0">
                <a:solidFill>
                  <a:schemeClr val="tx1"/>
                </a:solidFill>
              </a:rPr>
              <a:t>the concern (who, what, </a:t>
            </a:r>
            <a:r>
              <a:rPr lang="en-GB" sz="1200" b="1" dirty="0" smtClean="0">
                <a:solidFill>
                  <a:schemeClr val="tx1"/>
                </a:solidFill>
              </a:rPr>
              <a:t>when, </a:t>
            </a:r>
            <a:r>
              <a:rPr lang="en-GB" sz="1200" b="1" dirty="0">
                <a:solidFill>
                  <a:schemeClr val="tx1"/>
                </a:solidFill>
              </a:rPr>
              <a:t>where, why, how?) within 24hrs of an issue having been raised, and file it </a:t>
            </a:r>
            <a:r>
              <a:rPr lang="en-GB" sz="1200" b="1" dirty="0" smtClean="0">
                <a:solidFill>
                  <a:schemeClr val="tx1"/>
                </a:solidFill>
              </a:rPr>
              <a:t>securely.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tx1"/>
                </a:solidFill>
              </a:rPr>
              <a:t>Send </a:t>
            </a:r>
            <a:r>
              <a:rPr lang="en-GB" sz="1200" b="1" dirty="0">
                <a:solidFill>
                  <a:schemeClr val="tx1"/>
                </a:solidFill>
              </a:rPr>
              <a:t>a copy to the Diocesan Safeguarding Adviser</a:t>
            </a:r>
            <a:r>
              <a:rPr lang="en-GB" sz="1200" b="1" dirty="0" smtClean="0">
                <a:solidFill>
                  <a:schemeClr val="tx1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tx1"/>
                </a:solidFill>
              </a:rPr>
              <a:t>Use the safeguarding report form: </a:t>
            </a:r>
            <a:r>
              <a:rPr lang="en-US" sz="1200" b="1" dirty="0" smtClean="0">
                <a:solidFill>
                  <a:srgbClr val="002060"/>
                </a:solidFill>
                <a:hlinkClick r:id="rId3"/>
              </a:rPr>
              <a:t>www.peterborough-diocese.org.uk/aboutus/safeguarding/what-to-do-if.php</a:t>
            </a:r>
            <a:endParaRPr lang="en-US" sz="1200" b="1" dirty="0" smtClean="0">
              <a:solidFill>
                <a:srgbClr val="002060"/>
              </a:solidFill>
            </a:endParaRPr>
          </a:p>
        </p:txBody>
      </p:sp>
      <p:sp>
        <p:nvSpPr>
          <p:cNvPr id="2063" name="TextBox 19"/>
          <p:cNvSpPr txBox="1">
            <a:spLocks noChangeArrowheads="1"/>
          </p:cNvSpPr>
          <p:nvPr/>
        </p:nvSpPr>
        <p:spPr bwMode="auto">
          <a:xfrm>
            <a:off x="250826" y="4486532"/>
            <a:ext cx="3384549" cy="22775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GB" sz="1400" b="1" dirty="0" smtClean="0">
                <a:latin typeface="Calibri" pitchFamily="34" charset="0"/>
              </a:rPr>
              <a:t>Who to raise safeguarding concerns to in your Parish (</a:t>
            </a:r>
            <a:r>
              <a:rPr lang="en-GB" sz="1400" b="1" i="1" dirty="0" smtClean="0">
                <a:latin typeface="Calibri" pitchFamily="34" charset="0"/>
              </a:rPr>
              <a:t>unless they are subject to your concern</a:t>
            </a:r>
            <a:r>
              <a:rPr lang="en-GB" sz="1400" b="1" dirty="0" smtClean="0">
                <a:latin typeface="Calibri" pitchFamily="34" charset="0"/>
              </a:rPr>
              <a:t>):</a:t>
            </a:r>
          </a:p>
          <a:p>
            <a:pPr algn="ctr"/>
            <a:endParaRPr lang="en-GB" sz="1400" b="1" dirty="0">
              <a:latin typeface="Calibri" pitchFamily="34" charset="0"/>
            </a:endParaRPr>
          </a:p>
          <a:p>
            <a:r>
              <a:rPr lang="en-GB" sz="1400" b="1" dirty="0" smtClean="0">
                <a:latin typeface="Calibri" pitchFamily="34" charset="0"/>
              </a:rPr>
              <a:t>Parish Safeguarding Officer:</a:t>
            </a:r>
          </a:p>
          <a:p>
            <a:pPr algn="ctr"/>
            <a:endParaRPr lang="en-GB" sz="1400" b="1" dirty="0">
              <a:latin typeface="Calibri" pitchFamily="34" charset="0"/>
            </a:endParaRPr>
          </a:p>
          <a:p>
            <a:r>
              <a:rPr lang="en-GB" sz="1400" b="1" dirty="0" smtClean="0">
                <a:latin typeface="Calibri" pitchFamily="34" charset="0"/>
              </a:rPr>
              <a:t>Clergy:</a:t>
            </a:r>
            <a:endParaRPr lang="en-GB" sz="1600" b="1" dirty="0">
              <a:latin typeface="Calibri" pitchFamily="34" charset="0"/>
            </a:endParaRPr>
          </a:p>
          <a:p>
            <a:endParaRPr lang="en-GB" sz="1600" b="1" dirty="0">
              <a:latin typeface="Calibri" pitchFamily="34" charset="0"/>
            </a:endParaRPr>
          </a:p>
          <a:p>
            <a:r>
              <a:rPr lang="en-GB" sz="1400" b="1" dirty="0">
                <a:latin typeface="Calibri" pitchFamily="34" charset="0"/>
              </a:rPr>
              <a:t>Diocesan Safeguarding </a:t>
            </a:r>
            <a:r>
              <a:rPr lang="en-GB" sz="1400" b="1" dirty="0" smtClean="0">
                <a:latin typeface="Calibri" pitchFamily="34" charset="0"/>
              </a:rPr>
              <a:t>Advisory Team: </a:t>
            </a:r>
            <a:r>
              <a:rPr lang="en-GB" sz="1400" b="1" dirty="0">
                <a:latin typeface="Calibri" pitchFamily="34" charset="0"/>
              </a:rPr>
              <a:t>01733 </a:t>
            </a:r>
            <a:r>
              <a:rPr lang="en-GB" sz="1400" b="1" dirty="0" smtClean="0">
                <a:latin typeface="Calibri" pitchFamily="34" charset="0"/>
              </a:rPr>
              <a:t>887039 / 040 /041</a:t>
            </a:r>
            <a:endParaRPr lang="en-GB" sz="1400" b="1" dirty="0">
              <a:latin typeface="Calibri" pitchFamily="34" charset="0"/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5207108" y="3476772"/>
            <a:ext cx="215900" cy="2159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3" name="Down Arrow 52"/>
          <p:cNvSpPr/>
          <p:nvPr/>
        </p:nvSpPr>
        <p:spPr>
          <a:xfrm>
            <a:off x="7704137" y="2838708"/>
            <a:ext cx="215900" cy="2159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4" name="Down Arrow 53"/>
          <p:cNvSpPr/>
          <p:nvPr/>
        </p:nvSpPr>
        <p:spPr>
          <a:xfrm>
            <a:off x="7734427" y="4071522"/>
            <a:ext cx="215900" cy="2159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6" name="Down Arrow 55"/>
          <p:cNvSpPr/>
          <p:nvPr/>
        </p:nvSpPr>
        <p:spPr>
          <a:xfrm>
            <a:off x="7719130" y="5414880"/>
            <a:ext cx="215900" cy="2159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28" name="Picture 27" descr="Description: S:\Safeguarding Officer\Diocesan Branding 2011\LOGO\JPEG - for general use\CMYK - for professional printing\DP CMYK horizontal main 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75" y="108086"/>
            <a:ext cx="144016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Down Arrow 56"/>
          <p:cNvSpPr/>
          <p:nvPr/>
        </p:nvSpPr>
        <p:spPr>
          <a:xfrm>
            <a:off x="4450555" y="1200781"/>
            <a:ext cx="215900" cy="2159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8" name="Down Arrow 57"/>
          <p:cNvSpPr/>
          <p:nvPr/>
        </p:nvSpPr>
        <p:spPr>
          <a:xfrm>
            <a:off x="5212167" y="5450934"/>
            <a:ext cx="215900" cy="2159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9" name="Down Arrow 58"/>
          <p:cNvSpPr/>
          <p:nvPr/>
        </p:nvSpPr>
        <p:spPr>
          <a:xfrm>
            <a:off x="1702673" y="1942994"/>
            <a:ext cx="215900" cy="2159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0" name="Down Arrow 59"/>
          <p:cNvSpPr/>
          <p:nvPr/>
        </p:nvSpPr>
        <p:spPr>
          <a:xfrm>
            <a:off x="7699953" y="1914440"/>
            <a:ext cx="215900" cy="2159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1" name="Down Arrow 60"/>
          <p:cNvSpPr/>
          <p:nvPr/>
        </p:nvSpPr>
        <p:spPr>
          <a:xfrm rot="5400000">
            <a:off x="2525430" y="1511907"/>
            <a:ext cx="215900" cy="2159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2" name="Down Arrow 61"/>
          <p:cNvSpPr/>
          <p:nvPr/>
        </p:nvSpPr>
        <p:spPr>
          <a:xfrm rot="16200000">
            <a:off x="6703483" y="1496691"/>
            <a:ext cx="215900" cy="2159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3" name="Down Arrow 62"/>
          <p:cNvSpPr/>
          <p:nvPr/>
        </p:nvSpPr>
        <p:spPr>
          <a:xfrm rot="4603033">
            <a:off x="6569007" y="1305878"/>
            <a:ext cx="146626" cy="1544130"/>
          </a:xfrm>
          <a:prstGeom prst="downArrow">
            <a:avLst>
              <a:gd name="adj1" fmla="val 5953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289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Jarvis</dc:creator>
  <cp:lastModifiedBy>Luke Smith</cp:lastModifiedBy>
  <cp:revision>43</cp:revision>
  <dcterms:created xsi:type="dcterms:W3CDTF">2013-07-02T15:03:53Z</dcterms:created>
  <dcterms:modified xsi:type="dcterms:W3CDTF">2022-04-29T14:45:53Z</dcterms:modified>
</cp:coreProperties>
</file>